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 Bold" charset="1" panose="020B0704020202020204"/>
      <p:regular r:id="rId16"/>
    </p:embeddedFont>
    <p:embeddedFont>
      <p:font typeface="Agrandir" charset="1" panose="00000500000000000000"/>
      <p:regular r:id="rId17"/>
    </p:embeddedFont>
    <p:embeddedFont>
      <p:font typeface="Agrandir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5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16" Target="../media/image22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23.gif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23.gif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23.gif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23.gif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gif" Type="http://schemas.openxmlformats.org/officeDocument/2006/relationships/image"/><Relationship Id="rId3" Target="../media/image27.gif" Type="http://schemas.openxmlformats.org/officeDocument/2006/relationships/image"/><Relationship Id="rId4" Target="../media/image28.gif" Type="http://schemas.openxmlformats.org/officeDocument/2006/relationships/image"/><Relationship Id="rId5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333452" y="-1797179"/>
            <a:ext cx="15735219" cy="1388135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-57368" y="3180067"/>
            <a:ext cx="18402735" cy="280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b="true" sz="9800" u="sng">
                <a:solidFill>
                  <a:srgbClr val="2B2B2B"/>
                </a:solidFill>
                <a:latin typeface="Arimo Bold"/>
                <a:ea typeface="Arimo Bold"/>
                <a:cs typeface="Arimo Bold"/>
                <a:sym typeface="Arimo Bold"/>
              </a:rPr>
              <a:t>EQUIPMENT BOOKING SYSTEM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00871" y="6776166"/>
            <a:ext cx="12286259" cy="162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23CDR033 Dhanushri M</a:t>
            </a:r>
          </a:p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23CDR043 Divya C 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425796">
            <a:off x="-4836105" y="-3855776"/>
            <a:ext cx="17005599" cy="1898368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15226" y="1000125"/>
            <a:ext cx="5857549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2B2B2B"/>
                </a:solidFill>
                <a:latin typeface="Arimo Bold"/>
                <a:ea typeface="Arimo Bold"/>
                <a:cs typeface="Arimo Bold"/>
                <a:sym typeface="Arimo Bold"/>
              </a:rPr>
              <a:t>TOOLS USED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244720" y="3019030"/>
            <a:ext cx="9798559" cy="1683979"/>
            <a:chOff x="0" y="0"/>
            <a:chExt cx="13064746" cy="224530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14300"/>
              <a:ext cx="13064746" cy="1045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454"/>
                </a:lnSpc>
                <a:spcBef>
                  <a:spcPct val="0"/>
                </a:spcBef>
              </a:pPr>
              <a:r>
                <a:rPr lang="en-US" b="true" sz="4610" u="sng">
                  <a:solidFill>
                    <a:srgbClr val="2B2B2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FRONTEND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348729"/>
              <a:ext cx="13064746" cy="896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71"/>
                </a:lnSpc>
              </a:pPr>
              <a:r>
                <a:rPr lang="en-US" b="true" sz="3622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Html , CSS , Bootstrap , JavaScript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244720" y="5520481"/>
            <a:ext cx="9798559" cy="1683979"/>
            <a:chOff x="0" y="0"/>
            <a:chExt cx="13064746" cy="224530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14300"/>
              <a:ext cx="13064746" cy="1045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454"/>
                </a:lnSpc>
                <a:spcBef>
                  <a:spcPct val="0"/>
                </a:spcBef>
              </a:pPr>
              <a:r>
                <a:rPr lang="en-US" b="true" sz="4610" u="sng">
                  <a:solidFill>
                    <a:srgbClr val="2B2B2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BACKEND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348729"/>
              <a:ext cx="13064746" cy="896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71"/>
                </a:lnSpc>
              </a:pPr>
              <a:r>
                <a:rPr lang="en-US" b="true" sz="3622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Python , Flask , Mysql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887944"/>
            <a:ext cx="11395751" cy="551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Organizations often face issues managing shared equipment like laptops or projectors due to lack of a centralized system, leading to conflicts and poor utilization. A web-based Equipment Booking System is needed to allow users to view, reserve, and manage equipment efficiently while preventing double bookings and maintaining proper records using Python and an RDBMS.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80765" y="1066800"/>
            <a:ext cx="11178535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9"/>
              </a:lnSpc>
            </a:pPr>
            <a:r>
              <a:rPr lang="en-US" b="true" sz="7299">
                <a:solidFill>
                  <a:srgbClr val="2B2B2B"/>
                </a:solidFill>
                <a:latin typeface="Arimo Bold"/>
                <a:ea typeface="Arimo Bold"/>
                <a:cs typeface="Arimo Bold"/>
                <a:sym typeface="Arimo Bold"/>
              </a:rPr>
              <a:t>PROBLEM STATEMENT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77977" y="1000125"/>
            <a:ext cx="4732047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2B2B2B"/>
                </a:solidFill>
                <a:latin typeface="Arimo Bold"/>
                <a:ea typeface="Arimo Bold"/>
                <a:cs typeface="Arimo Bold"/>
                <a:sym typeface="Arimo Bold"/>
              </a:rPr>
              <a:t>MODULES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690427" y="2910256"/>
            <a:ext cx="6907145" cy="868440"/>
            <a:chOff x="0" y="0"/>
            <a:chExt cx="9209527" cy="11579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User Authentication Module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690427" y="4198936"/>
            <a:ext cx="6907145" cy="868440"/>
            <a:chOff x="0" y="0"/>
            <a:chExt cx="9209527" cy="115792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634311" y="151817"/>
              <a:ext cx="7575216" cy="720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9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Equipment Management Module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690427" y="5487617"/>
            <a:ext cx="6907145" cy="868440"/>
            <a:chOff x="0" y="0"/>
            <a:chExt cx="9209527" cy="115792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Booking Module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690427" y="6776298"/>
            <a:ext cx="6907145" cy="868440"/>
            <a:chOff x="0" y="0"/>
            <a:chExt cx="9209527" cy="115792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Dashboard Module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4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690427" y="8063837"/>
            <a:ext cx="6907145" cy="868440"/>
            <a:chOff x="0" y="0"/>
            <a:chExt cx="9209527" cy="115792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Admin Authentication Module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41182" y="620756"/>
            <a:ext cx="1797669" cy="1851531"/>
          </a:xfrm>
          <a:custGeom>
            <a:avLst/>
            <a:gdLst/>
            <a:ahLst/>
            <a:cxnLst/>
            <a:rect r="r" b="b" t="t" l="l"/>
            <a:pathLst>
              <a:path h="1851531" w="1797669">
                <a:moveTo>
                  <a:pt x="0" y="0"/>
                </a:moveTo>
                <a:lnTo>
                  <a:pt x="1797668" y="0"/>
                </a:lnTo>
                <a:lnTo>
                  <a:pt x="1797668" y="1851531"/>
                </a:lnTo>
                <a:lnTo>
                  <a:pt x="0" y="1851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77907" y="5349781"/>
            <a:ext cx="1924218" cy="1798269"/>
          </a:xfrm>
          <a:custGeom>
            <a:avLst/>
            <a:gdLst/>
            <a:ahLst/>
            <a:cxnLst/>
            <a:rect r="r" b="b" t="t" l="l"/>
            <a:pathLst>
              <a:path h="1798269" w="1924218">
                <a:moveTo>
                  <a:pt x="0" y="0"/>
                </a:moveTo>
                <a:lnTo>
                  <a:pt x="1924218" y="0"/>
                </a:lnTo>
                <a:lnTo>
                  <a:pt x="1924218" y="1798269"/>
                </a:lnTo>
                <a:lnTo>
                  <a:pt x="0" y="17982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72194" y="620756"/>
            <a:ext cx="1924218" cy="1798269"/>
          </a:xfrm>
          <a:custGeom>
            <a:avLst/>
            <a:gdLst/>
            <a:ahLst/>
            <a:cxnLst/>
            <a:rect r="r" b="b" t="t" l="l"/>
            <a:pathLst>
              <a:path h="1798269" w="1924218">
                <a:moveTo>
                  <a:pt x="0" y="0"/>
                </a:moveTo>
                <a:lnTo>
                  <a:pt x="1924218" y="0"/>
                </a:lnTo>
                <a:lnTo>
                  <a:pt x="1924218" y="1798269"/>
                </a:lnTo>
                <a:lnTo>
                  <a:pt x="0" y="17982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15977" y="5366629"/>
            <a:ext cx="1797669" cy="1851531"/>
          </a:xfrm>
          <a:custGeom>
            <a:avLst/>
            <a:gdLst/>
            <a:ahLst/>
            <a:cxnLst/>
            <a:rect r="r" b="b" t="t" l="l"/>
            <a:pathLst>
              <a:path h="1851531" w="1797669">
                <a:moveTo>
                  <a:pt x="0" y="0"/>
                </a:moveTo>
                <a:lnTo>
                  <a:pt x="1797668" y="0"/>
                </a:lnTo>
                <a:lnTo>
                  <a:pt x="1797668" y="1851532"/>
                </a:lnTo>
                <a:lnTo>
                  <a:pt x="0" y="18515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88823" y="1090869"/>
            <a:ext cx="700808" cy="762252"/>
          </a:xfrm>
          <a:custGeom>
            <a:avLst/>
            <a:gdLst/>
            <a:ahLst/>
            <a:cxnLst/>
            <a:rect r="r" b="b" t="t" l="l"/>
            <a:pathLst>
              <a:path h="762252" w="700808">
                <a:moveTo>
                  <a:pt x="0" y="0"/>
                </a:moveTo>
                <a:lnTo>
                  <a:pt x="700809" y="0"/>
                </a:lnTo>
                <a:lnTo>
                  <a:pt x="700809" y="762251"/>
                </a:lnTo>
                <a:lnTo>
                  <a:pt x="0" y="762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04448" y="5835718"/>
            <a:ext cx="1020725" cy="827716"/>
          </a:xfrm>
          <a:custGeom>
            <a:avLst/>
            <a:gdLst/>
            <a:ahLst/>
            <a:cxnLst/>
            <a:rect r="r" b="b" t="t" l="l"/>
            <a:pathLst>
              <a:path h="827716" w="1020725">
                <a:moveTo>
                  <a:pt x="0" y="0"/>
                </a:moveTo>
                <a:lnTo>
                  <a:pt x="1020726" y="0"/>
                </a:lnTo>
                <a:lnTo>
                  <a:pt x="1020726" y="827716"/>
                </a:lnTo>
                <a:lnTo>
                  <a:pt x="0" y="8277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74263" y="5783163"/>
            <a:ext cx="931506" cy="931506"/>
          </a:xfrm>
          <a:custGeom>
            <a:avLst/>
            <a:gdLst/>
            <a:ahLst/>
            <a:cxnLst/>
            <a:rect r="r" b="b" t="t" l="l"/>
            <a:pathLst>
              <a:path h="931506" w="931506">
                <a:moveTo>
                  <a:pt x="0" y="0"/>
                </a:moveTo>
                <a:lnTo>
                  <a:pt x="931506" y="0"/>
                </a:lnTo>
                <a:lnTo>
                  <a:pt x="931506" y="931505"/>
                </a:lnTo>
                <a:lnTo>
                  <a:pt x="0" y="9315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30100" y="1194376"/>
            <a:ext cx="1208407" cy="651029"/>
          </a:xfrm>
          <a:custGeom>
            <a:avLst/>
            <a:gdLst/>
            <a:ahLst/>
            <a:cxnLst/>
            <a:rect r="r" b="b" t="t" l="l"/>
            <a:pathLst>
              <a:path h="651029" w="1208407">
                <a:moveTo>
                  <a:pt x="0" y="0"/>
                </a:moveTo>
                <a:lnTo>
                  <a:pt x="1208406" y="0"/>
                </a:lnTo>
                <a:lnTo>
                  <a:pt x="1208406" y="651029"/>
                </a:lnTo>
                <a:lnTo>
                  <a:pt x="0" y="65102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64426" y="2793487"/>
            <a:ext cx="5951180" cy="1803819"/>
            <a:chOff x="0" y="0"/>
            <a:chExt cx="7934907" cy="240509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7934907" cy="641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b="true" sz="2800" u="sng">
                  <a:solidFill>
                    <a:srgbClr val="2B2B2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USER AUTHENTICATION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12725"/>
              <a:ext cx="7934907" cy="1592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b="true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Login and registration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 b="true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Role-based access (User/Admin)</a:t>
              </a:r>
            </a:p>
            <a:p>
              <a:pPr algn="ctr" marL="0" indent="0" lvl="0">
                <a:lnSpc>
                  <a:spcPts val="3080"/>
                </a:lnSpc>
              </a:pPr>
              <a:r>
                <a:rPr lang="en-US" b="true" sz="22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Session handling and security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872394" y="2770050"/>
            <a:ext cx="5951180" cy="1803819"/>
            <a:chOff x="0" y="0"/>
            <a:chExt cx="7934907" cy="240509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7934907" cy="641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b="true" sz="2800" u="sng">
                  <a:solidFill>
                    <a:srgbClr val="2B2B2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EQUIPMENT MANAGEMENT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12725"/>
              <a:ext cx="7934907" cy="1592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b="true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Add, update, delete equipment (admin)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 b="true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View available equipment (users)</a:t>
              </a:r>
            </a:p>
            <a:p>
              <a:pPr algn="ctr" marL="0" indent="0" lvl="0">
                <a:lnSpc>
                  <a:spcPts val="3080"/>
                </a:lnSpc>
              </a:pPr>
              <a:r>
                <a:rPr lang="en-US" b="true" sz="22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Equipment status (Available, Booked)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464426" y="7471900"/>
            <a:ext cx="5951180" cy="2194344"/>
            <a:chOff x="0" y="0"/>
            <a:chExt cx="7934907" cy="292579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76200"/>
              <a:ext cx="7934907" cy="641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b="true" sz="2800" u="sng">
                  <a:solidFill>
                    <a:srgbClr val="2B2B2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BOOKING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12725"/>
              <a:ext cx="7934907" cy="2113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b="true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View available time slots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 b="true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Reserve equipment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 b="true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Prevent double booking</a:t>
              </a:r>
            </a:p>
            <a:p>
              <a:pPr algn="ctr" marL="0" indent="0" lvl="0">
                <a:lnSpc>
                  <a:spcPts val="3080"/>
                </a:lnSpc>
              </a:pPr>
              <a:r>
                <a:rPr lang="en-US" b="true" sz="22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Modify or cancel bookings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652902" y="7542011"/>
            <a:ext cx="5951180" cy="1803819"/>
            <a:chOff x="0" y="0"/>
            <a:chExt cx="7934907" cy="240509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76200"/>
              <a:ext cx="7934907" cy="641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b="true" sz="2800" u="sng">
                  <a:solidFill>
                    <a:srgbClr val="2B2B2B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DASHBOARD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812725"/>
              <a:ext cx="7934907" cy="1592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b="true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User Dashboard: Past bookings</a:t>
              </a:r>
            </a:p>
            <a:p>
              <a:pPr algn="ctr" marL="0" indent="0" lvl="0">
                <a:lnSpc>
                  <a:spcPts val="3080"/>
                </a:lnSpc>
              </a:pPr>
              <a:r>
                <a:rPr lang="en-US" b="true" sz="22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Admin Dashboard: monitor all reservations, manage users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584370" y="3235771"/>
            <a:ext cx="9119260" cy="420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id (Primary Key) - int </a:t>
            </a:r>
          </a:p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name - varchar </a:t>
            </a:r>
          </a:p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email (Unique) - varchar </a:t>
            </a:r>
          </a:p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phone</a:t>
            </a: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- varchar (e.g., 'admin', 'user') </a:t>
            </a:r>
          </a:p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pas</a:t>
            </a: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sword - varchar </a:t>
            </a:r>
          </a:p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gender - enum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175389" y="1759882"/>
            <a:ext cx="6907145" cy="914400"/>
            <a:chOff x="0" y="0"/>
            <a:chExt cx="9209527" cy="1219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3064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634311" y="-295275"/>
              <a:ext cx="7575216" cy="1514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b="true" sz="60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USER TABLE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51305" y="-57150"/>
              <a:ext cx="421625" cy="1123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b="true" sz="4500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506381" y="3159562"/>
            <a:ext cx="11275238" cy="351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id INT NOT NULL AUTO_INCREMENT</a:t>
            </a:r>
          </a:p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adminID VARCHAR(255) NOT NULL UNIQUE</a:t>
            </a:r>
          </a:p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password VARCHAR(255) NOT NULL</a:t>
            </a:r>
          </a:p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name</a:t>
            </a: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VARCHAR(255) NOT NULL</a:t>
            </a:r>
          </a:p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PRIMARY KEY (id)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848376" y="1693341"/>
            <a:ext cx="8591247" cy="914400"/>
            <a:chOff x="0" y="0"/>
            <a:chExt cx="11454996" cy="1219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429035" y="-295275"/>
              <a:ext cx="10025962" cy="1514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b="true" sz="60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ADMIN TABLE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102406" y="1598091"/>
            <a:ext cx="316218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450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765379" y="2769666"/>
            <a:ext cx="13818873" cy="557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BookID INT NOT NULL AUTO_INCREMENT</a:t>
            </a:r>
          </a:p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UserID INT</a:t>
            </a:r>
          </a:p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EquipmentID INT</a:t>
            </a:r>
          </a:p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BookingDate DATE</a:t>
            </a:r>
          </a:p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PRIMARY KEY (BookID)</a:t>
            </a:r>
          </a:p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FOREIGN KEY (UserID) REFERENCES user(UserID)</a:t>
            </a:r>
          </a:p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FOREIGN KEY (Equipmen</a:t>
            </a: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tID) REFERENCES equipment(EquipmentID)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810715" y="1425562"/>
            <a:ext cx="9728201" cy="962328"/>
            <a:chOff x="0" y="0"/>
            <a:chExt cx="12970934" cy="12831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3161" cy="1218611"/>
            </a:xfrm>
            <a:custGeom>
              <a:avLst/>
              <a:gdLst/>
              <a:ahLst/>
              <a:cxnLst/>
              <a:rect r="r" b="b" t="t" l="l"/>
              <a:pathLst>
                <a:path h="1218611" w="1183161">
                  <a:moveTo>
                    <a:pt x="0" y="0"/>
                  </a:moveTo>
                  <a:lnTo>
                    <a:pt x="1183161" y="0"/>
                  </a:lnTo>
                  <a:lnTo>
                    <a:pt x="1183161" y="1218611"/>
                  </a:lnTo>
                  <a:lnTo>
                    <a:pt x="0" y="1218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411832" y="-304800"/>
              <a:ext cx="11559102" cy="1587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40"/>
                </a:lnSpc>
              </a:pPr>
              <a:r>
                <a:rPr lang="en-US" b="true" sz="6314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BOOK TABLE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69719" y="-100458"/>
              <a:ext cx="443724" cy="1190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30"/>
                </a:lnSpc>
              </a:pPr>
              <a:r>
                <a:rPr lang="en-US" b="true" sz="4735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189544" y="2874441"/>
            <a:ext cx="13908913" cy="4204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equipment (id INT AUTO_INCREMENT PRIMARY KEY</a:t>
            </a:r>
          </a:p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nam</a:t>
            </a: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e VARCHAR(100) NOT NULL</a:t>
            </a:r>
          </a:p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description TEXT NOT NULL</a:t>
            </a:r>
          </a:p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quantity INT NOT NULL</a:t>
            </a:r>
          </a:p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category VARCHAR(100) NOT NULL</a:t>
            </a:r>
          </a:p>
          <a:p>
            <a:pPr algn="l" marL="835575" indent="-417787" lvl="1">
              <a:lnSpc>
                <a:spcPts val="5418"/>
              </a:lnSpc>
              <a:buFont typeface="Arial"/>
              <a:buChar char="•"/>
            </a:pP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status</a:t>
            </a:r>
            <a:r>
              <a:rPr lang="en-US" b="true" sz="387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VARCHAR(20) NOT NULL)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681807" y="1532908"/>
            <a:ext cx="887371" cy="913959"/>
          </a:xfrm>
          <a:custGeom>
            <a:avLst/>
            <a:gdLst/>
            <a:ahLst/>
            <a:cxnLst/>
            <a:rect r="r" b="b" t="t" l="l"/>
            <a:pathLst>
              <a:path h="913959" w="887371">
                <a:moveTo>
                  <a:pt x="0" y="0"/>
                </a:moveTo>
                <a:lnTo>
                  <a:pt x="887371" y="0"/>
                </a:lnTo>
                <a:lnTo>
                  <a:pt x="887371" y="913958"/>
                </a:lnTo>
                <a:lnTo>
                  <a:pt x="0" y="913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8171" y="1285258"/>
            <a:ext cx="11380286" cy="1267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0"/>
              </a:lnSpc>
            </a:pPr>
            <a:r>
              <a:rPr lang="en-US" b="true" sz="6314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EQUIPMENT  TABLE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59096" y="1400414"/>
            <a:ext cx="332793" cy="95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b="true" sz="4735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11451" y="1028700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281066" y="1510799"/>
            <a:ext cx="9725868" cy="8262715"/>
            <a:chOff x="0" y="0"/>
            <a:chExt cx="828133" cy="7035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8133" cy="703550"/>
            </a:xfrm>
            <a:custGeom>
              <a:avLst/>
              <a:gdLst/>
              <a:ahLst/>
              <a:cxnLst/>
              <a:rect r="r" b="b" t="t" l="l"/>
              <a:pathLst>
                <a:path h="703550" w="828133">
                  <a:moveTo>
                    <a:pt x="0" y="0"/>
                  </a:moveTo>
                  <a:lnTo>
                    <a:pt x="828133" y="0"/>
                  </a:lnTo>
                  <a:lnTo>
                    <a:pt x="828133" y="703550"/>
                  </a:lnTo>
                  <a:lnTo>
                    <a:pt x="0" y="703550"/>
                  </a:lnTo>
                  <a:close/>
                </a:path>
              </a:pathLst>
            </a:custGeom>
            <a:blipFill>
              <a:blip r:embed="rId5"/>
              <a:stretch>
                <a:fillRect l="0" t="-8853" r="0" b="-8853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057655" y="244869"/>
            <a:ext cx="6172689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2B2B2B"/>
                </a:solidFill>
                <a:latin typeface="Arimo Bold"/>
                <a:ea typeface="Arimo Bold"/>
                <a:cs typeface="Arimo Bold"/>
                <a:sym typeface="Arimo Bold"/>
              </a:rPr>
              <a:t>DATA 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DAGlmvzkPi8</dc:identifier>
  <dcterms:modified xsi:type="dcterms:W3CDTF">2011-08-01T06:04:30Z</dcterms:modified>
  <cp:revision>1</cp:revision>
  <dc:title>Equipment Booking System (DBMS)</dc:title>
</cp:coreProperties>
</file>